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5" r:id="rId2"/>
    <p:sldId id="295" r:id="rId3"/>
    <p:sldId id="290" r:id="rId4"/>
    <p:sldId id="292" r:id="rId5"/>
    <p:sldId id="294" r:id="rId6"/>
    <p:sldId id="293" r:id="rId7"/>
    <p:sldId id="279" r:id="rId8"/>
    <p:sldId id="287" r:id="rId9"/>
    <p:sldId id="273" r:id="rId10"/>
    <p:sldId id="296" r:id="rId11"/>
    <p:sldId id="297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692" autoAdjust="0"/>
  </p:normalViewPr>
  <p:slideViewPr>
    <p:cSldViewPr snapToGrid="0">
      <p:cViewPr varScale="1">
        <p:scale>
          <a:sx n="43" d="100"/>
          <a:sy n="43" d="100"/>
        </p:scale>
        <p:origin x="1576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7030A0"/>
                </a:solidFill>
              </a:rPr>
              <a:t>US Children Age 0-17 in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 Children Population Age 0-17 in 2022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Total</c:v>
                </c:pt>
                <c:pt idx="1">
                  <c:v>with Developmental Special Services </c:v>
                </c:pt>
                <c:pt idx="2">
                  <c:v>with Adequate  Support 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73000000</c:v>
                </c:pt>
                <c:pt idx="1">
                  <c:v>7800000</c:v>
                </c:pt>
                <c:pt idx="2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A-4086-A96A-4A6B0F87D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32519840"/>
        <c:axId val="1632504480"/>
        <c:axId val="1406525360"/>
      </c:bar3DChart>
      <c:catAx>
        <c:axId val="16325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504480"/>
        <c:crosses val="autoZero"/>
        <c:auto val="1"/>
        <c:lblAlgn val="ctr"/>
        <c:lblOffset val="100"/>
        <c:noMultiLvlLbl val="0"/>
      </c:catAx>
      <c:valAx>
        <c:axId val="16325044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32519840"/>
        <c:crosses val="autoZero"/>
        <c:crossBetween val="between"/>
      </c:valAx>
      <c:serAx>
        <c:axId val="1406525360"/>
        <c:scaling>
          <c:orientation val="minMax"/>
        </c:scaling>
        <c:delete val="1"/>
        <c:axPos val="b"/>
        <c:majorTickMark val="none"/>
        <c:minorTickMark val="none"/>
        <c:tickLblPos val="nextTo"/>
        <c:crossAx val="1632504480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D50B5-BA41-4898-9B7D-3D518AA3D2C4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82568AD-F753-4D9A-8FE2-D6EF8B08C47F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Routines are hard to follow</a:t>
          </a:r>
        </a:p>
      </dgm:t>
    </dgm:pt>
    <dgm:pt modelId="{00A3F434-2B97-4EC5-965A-5DA17F4418E7}" type="parTrans" cxnId="{0C6C72A0-E979-4161-AF8C-0EC63BE25C0D}">
      <dgm:prSet/>
      <dgm:spPr/>
      <dgm:t>
        <a:bodyPr/>
        <a:lstStyle/>
        <a:p>
          <a:endParaRPr lang="en-US"/>
        </a:p>
      </dgm:t>
    </dgm:pt>
    <dgm:pt modelId="{FB6ED662-0039-4F56-B87A-4F00D6BBB103}" type="sibTrans" cxnId="{0C6C72A0-E979-4161-AF8C-0EC63BE25C0D}">
      <dgm:prSet/>
      <dgm:spPr/>
      <dgm:t>
        <a:bodyPr/>
        <a:lstStyle/>
        <a:p>
          <a:endParaRPr lang="en-US"/>
        </a:p>
      </dgm:t>
    </dgm:pt>
    <dgm:pt modelId="{01C3821C-B97A-44CD-B0BF-266D295FA841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and support often feels out of reach.</a:t>
          </a:r>
        </a:p>
      </dgm:t>
    </dgm:pt>
    <dgm:pt modelId="{A1CF2831-045E-46B9-B425-438E47C1E222}" type="parTrans" cxnId="{8BA84935-7376-4CE9-B325-AEF59B67AD17}">
      <dgm:prSet/>
      <dgm:spPr/>
      <dgm:t>
        <a:bodyPr/>
        <a:lstStyle/>
        <a:p>
          <a:endParaRPr lang="en-US"/>
        </a:p>
      </dgm:t>
    </dgm:pt>
    <dgm:pt modelId="{97D605C0-79BE-47EE-B188-F1E334E328C7}" type="sibTrans" cxnId="{8BA84935-7376-4CE9-B325-AEF59B67AD17}">
      <dgm:prSet/>
      <dgm:spPr/>
      <dgm:t>
        <a:bodyPr/>
        <a:lstStyle/>
        <a:p>
          <a:endParaRPr lang="en-US"/>
        </a:p>
      </dgm:t>
    </dgm:pt>
    <dgm:pt modelId="{E01476DD-1C89-4840-BE31-255EE74F5287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Guidance is fragmented</a:t>
          </a:r>
        </a:p>
      </dgm:t>
    </dgm:pt>
    <dgm:pt modelId="{950CF0E0-98B4-420D-94EA-C8660238E492}" type="sibTrans" cxnId="{6A87F37E-761F-4936-BF3B-CE8014508165}">
      <dgm:prSet/>
      <dgm:spPr/>
      <dgm:t>
        <a:bodyPr/>
        <a:lstStyle/>
        <a:p>
          <a:endParaRPr lang="en-US"/>
        </a:p>
      </dgm:t>
    </dgm:pt>
    <dgm:pt modelId="{9BB83C68-992B-4EA0-A564-E18F0132E351}" type="parTrans" cxnId="{6A87F37E-761F-4936-BF3B-CE8014508165}">
      <dgm:prSet/>
      <dgm:spPr/>
      <dgm:t>
        <a:bodyPr/>
        <a:lstStyle/>
        <a:p>
          <a:endParaRPr lang="en-US"/>
        </a:p>
      </dgm:t>
    </dgm:pt>
    <dgm:pt modelId="{B07040B0-9726-4A6C-9DAB-052E22BE0F28}" type="pres">
      <dgm:prSet presAssocID="{A1ED50B5-BA41-4898-9B7D-3D518AA3D2C4}" presName="root" presStyleCnt="0">
        <dgm:presLayoutVars>
          <dgm:dir/>
          <dgm:resizeHandles val="exact"/>
        </dgm:presLayoutVars>
      </dgm:prSet>
      <dgm:spPr/>
    </dgm:pt>
    <dgm:pt modelId="{4416F257-02A5-4EDD-8F46-31A9C9973828}" type="pres">
      <dgm:prSet presAssocID="{E01476DD-1C89-4840-BE31-255EE74F5287}" presName="compNode" presStyleCnt="0"/>
      <dgm:spPr/>
    </dgm:pt>
    <dgm:pt modelId="{ED494580-92FE-4C7C-9AA5-22A2A91DE6D1}" type="pres">
      <dgm:prSet presAssocID="{E01476DD-1C89-4840-BE31-255EE74F5287}" presName="iconBgRect" presStyleLbl="bgShp" presStyleIdx="0" presStyleCnt="3" custLinFactNeighborX="-20955" custLinFactNeighborY="54663"/>
      <dgm:spPr>
        <a:prstGeom prst="round2DiagRect">
          <a:avLst>
            <a:gd name="adj1" fmla="val 29727"/>
            <a:gd name="adj2" fmla="val 0"/>
          </a:avLst>
        </a:prstGeom>
      </dgm:spPr>
    </dgm:pt>
    <dgm:pt modelId="{A2B38065-3566-4AB2-B1D4-DDF7793A698D}" type="pres">
      <dgm:prSet presAssocID="{E01476DD-1C89-4840-BE31-255EE74F5287}" presName="iconRect" presStyleLbl="node1" presStyleIdx="0" presStyleCnt="3" custLinFactNeighborX="-41357" custLinFactNeighborY="9250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utline"/>
        </a:ext>
      </dgm:extLst>
    </dgm:pt>
    <dgm:pt modelId="{456BCE11-89D7-4F23-BE71-4AA550922DBF}" type="pres">
      <dgm:prSet presAssocID="{E01476DD-1C89-4840-BE31-255EE74F5287}" presName="spaceRect" presStyleCnt="0"/>
      <dgm:spPr/>
    </dgm:pt>
    <dgm:pt modelId="{2802BCA4-3439-495B-829D-570EFEC1F8E4}" type="pres">
      <dgm:prSet presAssocID="{E01476DD-1C89-4840-BE31-255EE74F5287}" presName="textRect" presStyleLbl="revTx" presStyleIdx="0" presStyleCnt="3" custScaleX="141195" custScaleY="101771" custLinFactX="7462" custLinFactY="-13128" custLinFactNeighborX="100000" custLinFactNeighborY="-100000">
        <dgm:presLayoutVars>
          <dgm:chMax val="1"/>
          <dgm:chPref val="1"/>
        </dgm:presLayoutVars>
      </dgm:prSet>
      <dgm:spPr/>
    </dgm:pt>
    <dgm:pt modelId="{18739D3D-3BEC-422E-A448-B953EA9607A6}" type="pres">
      <dgm:prSet presAssocID="{950CF0E0-98B4-420D-94EA-C8660238E492}" presName="sibTrans" presStyleCnt="0"/>
      <dgm:spPr/>
    </dgm:pt>
    <dgm:pt modelId="{F5AA65F0-C531-4444-80FA-17A0B21332D1}" type="pres">
      <dgm:prSet presAssocID="{782568AD-F753-4D9A-8FE2-D6EF8B08C47F}" presName="compNode" presStyleCnt="0"/>
      <dgm:spPr/>
    </dgm:pt>
    <dgm:pt modelId="{8047C1AE-0509-470A-97BE-83429AB84D24}" type="pres">
      <dgm:prSet presAssocID="{782568AD-F753-4D9A-8FE2-D6EF8B08C47F}" presName="iconBgRect" presStyleLbl="bgShp" presStyleIdx="1" presStyleCnt="3" custLinFactX="-100000" custLinFactY="90698" custLinFactNeighborX="-192670" custLinFactNeighborY="100000"/>
      <dgm:spPr>
        <a:prstGeom prst="round2DiagRect">
          <a:avLst>
            <a:gd name="adj1" fmla="val 29727"/>
            <a:gd name="adj2" fmla="val 0"/>
          </a:avLst>
        </a:prstGeom>
      </dgm:spPr>
    </dgm:pt>
    <dgm:pt modelId="{8887E73F-D42F-4ACB-9A8B-91668F014B16}" type="pres">
      <dgm:prSet presAssocID="{782568AD-F753-4D9A-8FE2-D6EF8B08C47F}" presName="iconRect" presStyleLbl="node1" presStyleIdx="1" presStyleCnt="3" custLinFactX="-212969" custLinFactY="128987" custLinFactNeighborX="-300000" custLinFactNeighborY="2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B6CDB22E-7BE1-42B6-9699-00AA28A8A373}" type="pres">
      <dgm:prSet presAssocID="{782568AD-F753-4D9A-8FE2-D6EF8B08C47F}" presName="spaceRect" presStyleCnt="0"/>
      <dgm:spPr/>
    </dgm:pt>
    <dgm:pt modelId="{65BE55B4-F47C-4C76-8D8F-33AB12FCC115}" type="pres">
      <dgm:prSet presAssocID="{782568AD-F753-4D9A-8FE2-D6EF8B08C47F}" presName="textRect" presStyleLbl="revTx" presStyleIdx="1" presStyleCnt="3" custScaleX="156908" custScaleY="114939" custLinFactNeighborX="-49000" custLinFactNeighborY="94779">
        <dgm:presLayoutVars>
          <dgm:chMax val="1"/>
          <dgm:chPref val="1"/>
        </dgm:presLayoutVars>
      </dgm:prSet>
      <dgm:spPr/>
    </dgm:pt>
    <dgm:pt modelId="{0252F833-6DA4-4793-BB2B-1ACBC433AC5C}" type="pres">
      <dgm:prSet presAssocID="{FB6ED662-0039-4F56-B87A-4F00D6BBB103}" presName="sibTrans" presStyleCnt="0"/>
      <dgm:spPr/>
    </dgm:pt>
    <dgm:pt modelId="{A47DB5CE-9900-4576-8EBC-90EFACF0F5F3}" type="pres">
      <dgm:prSet presAssocID="{01C3821C-B97A-44CD-B0BF-266D295FA841}" presName="compNode" presStyleCnt="0"/>
      <dgm:spPr/>
    </dgm:pt>
    <dgm:pt modelId="{A2BF4DF4-88CA-4BB1-A1D7-660F02AB0C11}" type="pres">
      <dgm:prSet presAssocID="{01C3821C-B97A-44CD-B0BF-266D295FA841}" presName="iconBgRect" presStyleLbl="bgShp" presStyleIdx="2" presStyleCnt="3" custLinFactX="-69352" custLinFactNeighborX="-100000" custLinFactNeighborY="80272"/>
      <dgm:spPr>
        <a:prstGeom prst="round2DiagRect">
          <a:avLst>
            <a:gd name="adj1" fmla="val 29727"/>
            <a:gd name="adj2" fmla="val 0"/>
          </a:avLst>
        </a:prstGeom>
      </dgm:spPr>
    </dgm:pt>
    <dgm:pt modelId="{C86FF07B-3F29-4F33-A96D-4B1128B017A7}" type="pres">
      <dgm:prSet presAssocID="{01C3821C-B97A-44CD-B0BF-266D295FA841}" presName="iconRect" presStyleLbl="node1" presStyleIdx="2" presStyleCnt="3" custLinFactX="-100000" custLinFactY="42750" custLinFactNeighborX="-198044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0480722-E5B9-4151-B75D-6703B6344E23}" type="pres">
      <dgm:prSet presAssocID="{01C3821C-B97A-44CD-B0BF-266D295FA841}" presName="spaceRect" presStyleCnt="0"/>
      <dgm:spPr/>
    </dgm:pt>
    <dgm:pt modelId="{BC93424A-BA6F-46DE-9493-AF839377585B}" type="pres">
      <dgm:prSet presAssocID="{01C3821C-B97A-44CD-B0BF-266D295FA841}" presName="textRect" presStyleLbl="revTx" presStyleIdx="2" presStyleCnt="3" custScaleX="175928" custScaleY="102859" custLinFactNeighborX="38877" custLinFactNeighborY="-54520">
        <dgm:presLayoutVars>
          <dgm:chMax val="1"/>
          <dgm:chPref val="1"/>
        </dgm:presLayoutVars>
      </dgm:prSet>
      <dgm:spPr/>
    </dgm:pt>
  </dgm:ptLst>
  <dgm:cxnLst>
    <dgm:cxn modelId="{8BA84935-7376-4CE9-B325-AEF59B67AD17}" srcId="{A1ED50B5-BA41-4898-9B7D-3D518AA3D2C4}" destId="{01C3821C-B97A-44CD-B0BF-266D295FA841}" srcOrd="2" destOrd="0" parTransId="{A1CF2831-045E-46B9-B425-438E47C1E222}" sibTransId="{97D605C0-79BE-47EE-B188-F1E334E328C7}"/>
    <dgm:cxn modelId="{585BDF36-BB0D-4111-987C-F27D45896385}" type="presOf" srcId="{E01476DD-1C89-4840-BE31-255EE74F5287}" destId="{2802BCA4-3439-495B-829D-570EFEC1F8E4}" srcOrd="0" destOrd="0" presId="urn:microsoft.com/office/officeart/2018/5/layout/IconLeafLabelList"/>
    <dgm:cxn modelId="{05746C61-5401-4F5C-9A73-D126BB1F564A}" type="presOf" srcId="{782568AD-F753-4D9A-8FE2-D6EF8B08C47F}" destId="{65BE55B4-F47C-4C76-8D8F-33AB12FCC115}" srcOrd="0" destOrd="0" presId="urn:microsoft.com/office/officeart/2018/5/layout/IconLeafLabelList"/>
    <dgm:cxn modelId="{6A87F37E-761F-4936-BF3B-CE8014508165}" srcId="{A1ED50B5-BA41-4898-9B7D-3D518AA3D2C4}" destId="{E01476DD-1C89-4840-BE31-255EE74F5287}" srcOrd="0" destOrd="0" parTransId="{9BB83C68-992B-4EA0-A564-E18F0132E351}" sibTransId="{950CF0E0-98B4-420D-94EA-C8660238E492}"/>
    <dgm:cxn modelId="{556DCA7F-E770-4305-8902-53368D3FCCF0}" type="presOf" srcId="{A1ED50B5-BA41-4898-9B7D-3D518AA3D2C4}" destId="{B07040B0-9726-4A6C-9DAB-052E22BE0F28}" srcOrd="0" destOrd="0" presId="urn:microsoft.com/office/officeart/2018/5/layout/IconLeafLabelList"/>
    <dgm:cxn modelId="{81824C8A-A269-44CB-AD63-412350C6DB47}" type="presOf" srcId="{01C3821C-B97A-44CD-B0BF-266D295FA841}" destId="{BC93424A-BA6F-46DE-9493-AF839377585B}" srcOrd="0" destOrd="0" presId="urn:microsoft.com/office/officeart/2018/5/layout/IconLeafLabelList"/>
    <dgm:cxn modelId="{0C6C72A0-E979-4161-AF8C-0EC63BE25C0D}" srcId="{A1ED50B5-BA41-4898-9B7D-3D518AA3D2C4}" destId="{782568AD-F753-4D9A-8FE2-D6EF8B08C47F}" srcOrd="1" destOrd="0" parTransId="{00A3F434-2B97-4EC5-965A-5DA17F4418E7}" sibTransId="{FB6ED662-0039-4F56-B87A-4F00D6BBB103}"/>
    <dgm:cxn modelId="{ABBF8676-E5D0-4C34-AAD2-21A949C8ED4C}" type="presParOf" srcId="{B07040B0-9726-4A6C-9DAB-052E22BE0F28}" destId="{4416F257-02A5-4EDD-8F46-31A9C9973828}" srcOrd="0" destOrd="0" presId="urn:microsoft.com/office/officeart/2018/5/layout/IconLeafLabelList"/>
    <dgm:cxn modelId="{C3E900D3-280B-4F6E-98C7-F162298523D9}" type="presParOf" srcId="{4416F257-02A5-4EDD-8F46-31A9C9973828}" destId="{ED494580-92FE-4C7C-9AA5-22A2A91DE6D1}" srcOrd="0" destOrd="0" presId="urn:microsoft.com/office/officeart/2018/5/layout/IconLeafLabelList"/>
    <dgm:cxn modelId="{79E31752-AB10-4A5C-9560-8D9B7DA16888}" type="presParOf" srcId="{4416F257-02A5-4EDD-8F46-31A9C9973828}" destId="{A2B38065-3566-4AB2-B1D4-DDF7793A698D}" srcOrd="1" destOrd="0" presId="urn:microsoft.com/office/officeart/2018/5/layout/IconLeafLabelList"/>
    <dgm:cxn modelId="{6FAB6CFC-6916-415C-A336-9A5A0B1E9DBF}" type="presParOf" srcId="{4416F257-02A5-4EDD-8F46-31A9C9973828}" destId="{456BCE11-89D7-4F23-BE71-4AA550922DBF}" srcOrd="2" destOrd="0" presId="urn:microsoft.com/office/officeart/2018/5/layout/IconLeafLabelList"/>
    <dgm:cxn modelId="{459CEAC9-8053-43D9-9487-5FCB993E0D36}" type="presParOf" srcId="{4416F257-02A5-4EDD-8F46-31A9C9973828}" destId="{2802BCA4-3439-495B-829D-570EFEC1F8E4}" srcOrd="3" destOrd="0" presId="urn:microsoft.com/office/officeart/2018/5/layout/IconLeafLabelList"/>
    <dgm:cxn modelId="{BAA6DF12-71AD-4360-90A8-AB2E1807BA51}" type="presParOf" srcId="{B07040B0-9726-4A6C-9DAB-052E22BE0F28}" destId="{18739D3D-3BEC-422E-A448-B953EA9607A6}" srcOrd="1" destOrd="0" presId="urn:microsoft.com/office/officeart/2018/5/layout/IconLeafLabelList"/>
    <dgm:cxn modelId="{32D54D61-BC2F-4318-A259-84EBD297FF19}" type="presParOf" srcId="{B07040B0-9726-4A6C-9DAB-052E22BE0F28}" destId="{F5AA65F0-C531-4444-80FA-17A0B21332D1}" srcOrd="2" destOrd="0" presId="urn:microsoft.com/office/officeart/2018/5/layout/IconLeafLabelList"/>
    <dgm:cxn modelId="{B34A154A-081A-4E1D-BCAA-27CF7F6D5BD8}" type="presParOf" srcId="{F5AA65F0-C531-4444-80FA-17A0B21332D1}" destId="{8047C1AE-0509-470A-97BE-83429AB84D24}" srcOrd="0" destOrd="0" presId="urn:microsoft.com/office/officeart/2018/5/layout/IconLeafLabelList"/>
    <dgm:cxn modelId="{49C2C4DD-6FEE-4CD8-8CFF-D46C16C1A26A}" type="presParOf" srcId="{F5AA65F0-C531-4444-80FA-17A0B21332D1}" destId="{8887E73F-D42F-4ACB-9A8B-91668F014B16}" srcOrd="1" destOrd="0" presId="urn:microsoft.com/office/officeart/2018/5/layout/IconLeafLabelList"/>
    <dgm:cxn modelId="{45B32504-1120-4ACA-B1E8-C914D98C6CF2}" type="presParOf" srcId="{F5AA65F0-C531-4444-80FA-17A0B21332D1}" destId="{B6CDB22E-7BE1-42B6-9699-00AA28A8A373}" srcOrd="2" destOrd="0" presId="urn:microsoft.com/office/officeart/2018/5/layout/IconLeafLabelList"/>
    <dgm:cxn modelId="{3E64608A-F80E-4990-9D44-94CD464AEF0F}" type="presParOf" srcId="{F5AA65F0-C531-4444-80FA-17A0B21332D1}" destId="{65BE55B4-F47C-4C76-8D8F-33AB12FCC115}" srcOrd="3" destOrd="0" presId="urn:microsoft.com/office/officeart/2018/5/layout/IconLeafLabelList"/>
    <dgm:cxn modelId="{2A6D32AC-2991-4500-AED7-5C0A7233EAF3}" type="presParOf" srcId="{B07040B0-9726-4A6C-9DAB-052E22BE0F28}" destId="{0252F833-6DA4-4793-BB2B-1ACBC433AC5C}" srcOrd="3" destOrd="0" presId="urn:microsoft.com/office/officeart/2018/5/layout/IconLeafLabelList"/>
    <dgm:cxn modelId="{3403B2CA-586D-4321-8ECA-6313E21EC83A}" type="presParOf" srcId="{B07040B0-9726-4A6C-9DAB-052E22BE0F28}" destId="{A47DB5CE-9900-4576-8EBC-90EFACF0F5F3}" srcOrd="4" destOrd="0" presId="urn:microsoft.com/office/officeart/2018/5/layout/IconLeafLabelList"/>
    <dgm:cxn modelId="{AB57626D-D73E-492E-8510-D5766EC4B28D}" type="presParOf" srcId="{A47DB5CE-9900-4576-8EBC-90EFACF0F5F3}" destId="{A2BF4DF4-88CA-4BB1-A1D7-660F02AB0C11}" srcOrd="0" destOrd="0" presId="urn:microsoft.com/office/officeart/2018/5/layout/IconLeafLabelList"/>
    <dgm:cxn modelId="{0C0A4DB0-0FA3-42F2-A7E0-06F6040C2BAA}" type="presParOf" srcId="{A47DB5CE-9900-4576-8EBC-90EFACF0F5F3}" destId="{C86FF07B-3F29-4F33-A96D-4B1128B017A7}" srcOrd="1" destOrd="0" presId="urn:microsoft.com/office/officeart/2018/5/layout/IconLeafLabelList"/>
    <dgm:cxn modelId="{010DEFBA-3C08-40DD-A81B-C0E4374695FA}" type="presParOf" srcId="{A47DB5CE-9900-4576-8EBC-90EFACF0F5F3}" destId="{70480722-E5B9-4151-B75D-6703B6344E23}" srcOrd="2" destOrd="0" presId="urn:microsoft.com/office/officeart/2018/5/layout/IconLeafLabelList"/>
    <dgm:cxn modelId="{F8937C36-213A-41B8-827D-CD6AD7B0699B}" type="presParOf" srcId="{A47DB5CE-9900-4576-8EBC-90EFACF0F5F3}" destId="{BC93424A-BA6F-46DE-9493-AF839377585B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94580-92FE-4C7C-9AA5-22A2A91DE6D1}">
      <dsp:nvSpPr>
        <dsp:cNvPr id="0" name=""/>
        <dsp:cNvSpPr/>
      </dsp:nvSpPr>
      <dsp:spPr>
        <a:xfrm>
          <a:off x="479841" y="572485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38065-3566-4AB2-B1D4-DDF7793A698D}">
      <dsp:nvSpPr>
        <dsp:cNvPr id="0" name=""/>
        <dsp:cNvSpPr/>
      </dsp:nvSpPr>
      <dsp:spPr>
        <a:xfrm>
          <a:off x="655153" y="759039"/>
          <a:ext cx="542636" cy="542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2BCA4-3439-495B-829D-570EFEC1F8E4}">
      <dsp:nvSpPr>
        <dsp:cNvPr id="0" name=""/>
        <dsp:cNvSpPr/>
      </dsp:nvSpPr>
      <dsp:spPr>
        <a:xfrm>
          <a:off x="1722433" y="543885"/>
          <a:ext cx="2189074" cy="67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Guidance is fragmented</a:t>
          </a:r>
        </a:p>
      </dsp:txBody>
      <dsp:txXfrm>
        <a:off x="1722433" y="543885"/>
        <a:ext cx="2189074" cy="671201"/>
      </dsp:txXfrm>
    </dsp:sp>
    <dsp:sp modelId="{8047C1AE-0509-470A-97BE-83429AB84D24}">
      <dsp:nvSpPr>
        <dsp:cNvPr id="0" name=""/>
        <dsp:cNvSpPr/>
      </dsp:nvSpPr>
      <dsp:spPr>
        <a:xfrm>
          <a:off x="492327" y="1837309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7E73F-D42F-4ACB-9A8B-91668F014B16}">
      <dsp:nvSpPr>
        <dsp:cNvPr id="0" name=""/>
        <dsp:cNvSpPr/>
      </dsp:nvSpPr>
      <dsp:spPr>
        <a:xfrm>
          <a:off x="678212" y="2020560"/>
          <a:ext cx="542636" cy="542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E55B4-F47C-4C76-8D8F-33AB12FCC115}">
      <dsp:nvSpPr>
        <dsp:cNvPr id="0" name=""/>
        <dsp:cNvSpPr/>
      </dsp:nvSpPr>
      <dsp:spPr>
        <a:xfrm>
          <a:off x="1757053" y="1849943"/>
          <a:ext cx="2432686" cy="758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Routines are hard to follow</a:t>
          </a:r>
        </a:p>
      </dsp:txBody>
      <dsp:txXfrm>
        <a:off x="1757053" y="1849943"/>
        <a:ext cx="2432686" cy="758047"/>
      </dsp:txXfrm>
    </dsp:sp>
    <dsp:sp modelId="{A2BF4DF4-88CA-4BB1-A1D7-660F02AB0C11}">
      <dsp:nvSpPr>
        <dsp:cNvPr id="0" name=""/>
        <dsp:cNvSpPr/>
      </dsp:nvSpPr>
      <dsp:spPr>
        <a:xfrm>
          <a:off x="428396" y="3129663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F07B-3F29-4F33-A96D-4B1128B017A7}">
      <dsp:nvSpPr>
        <dsp:cNvPr id="0" name=""/>
        <dsp:cNvSpPr/>
      </dsp:nvSpPr>
      <dsp:spPr>
        <a:xfrm>
          <a:off x="614277" y="3346665"/>
          <a:ext cx="542636" cy="542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3424A-BA6F-46DE-9493-AF839377585B}">
      <dsp:nvSpPr>
        <dsp:cNvPr id="0" name=""/>
        <dsp:cNvSpPr/>
      </dsp:nvSpPr>
      <dsp:spPr>
        <a:xfrm>
          <a:off x="1741852" y="3241813"/>
          <a:ext cx="2727571" cy="67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and support often feels out of reach.</a:t>
          </a:r>
        </a:p>
      </dsp:txBody>
      <dsp:txXfrm>
        <a:off x="1741852" y="3241813"/>
        <a:ext cx="2727571" cy="678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0.18709</cdr:x>
      <cdr:y>0.25316</cdr:y>
    </cdr:from>
    <cdr:to>
      <cdr:x>0.43238</cdr:x>
      <cdr:y>0.33744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4F43E45-D92C-06D4-09D3-16C960F9F00D}"/>
            </a:ext>
          </a:extLst>
        </cdr:cNvPr>
        <cdr:cNvSpPr txBox="1"/>
      </cdr:nvSpPr>
      <cdr:spPr>
        <a:xfrm xmlns:a="http://schemas.openxmlformats.org/drawingml/2006/main">
          <a:off x="1520669" y="1170707"/>
          <a:ext cx="1993692" cy="3897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A0A18-932D-47C2-B35C-99286E59AD2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FFC44-DC90-4EAA-A1F1-33F8C6684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1D46-74ED-C48F-7A5D-BDA355133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990D1-DE6A-9C18-D23F-3E67D1988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B3673-BE12-AFA4-5712-538FBFDD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 typical guidebook prepares you for the moment you realize your child’s milestones don’t match the page.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477F8-9901-87B4-C66C-0A70576C8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3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Instead of searching endlessly on Google or ChatGPT, Genex</a:t>
            </a:r>
            <a:r>
              <a:rPr lang="en-US" dirty="0"/>
              <a:t> dashboard gives parents and clinicians one trusted hub with confidence-labeled information and visuals.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Together, we make care simpler, smarter </a:t>
            </a:r>
            <a:r>
              <a:rPr lang="en-US" b="0" dirty="0"/>
              <a:t>and supportive. </a:t>
            </a:r>
            <a:r>
              <a:rPr lang="en-US" sz="1200" b="0" dirty="0" err="1">
                <a:solidFill>
                  <a:srgbClr val="7030A0"/>
                </a:solidFill>
              </a:rPr>
              <a:t>GeneX</a:t>
            </a:r>
            <a:r>
              <a:rPr lang="en-US" sz="1200" b="0" dirty="0">
                <a:solidFill>
                  <a:srgbClr val="7030A0"/>
                </a:solidFill>
              </a:rPr>
              <a:t> , Genetics Made Practical.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58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Scan the QR code, join Emma’s family, and explore our free app today.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5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Emma was born, everything seemed fine.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C028F-325D-14E6-7A86-F820A6452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3E22F-7FFD-20F0-20E9-C711EAEE4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B4CDA-6344-BA13-CBAB-D29D1F318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But as months passed, her parents noticed she wasn’t reaching milestones in typical parenting books. 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06DD-1A63-A7C6-4A04-42B3B8B29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2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712F5-126B-A722-B5A1-AD6023A0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E1C04-0358-CD96-D859-CCFEC0AC4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9B72D-1C84-893E-C25E-DDC737830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Eventually, they learned Emma had Down syndrome — a diagnosis that brought clarity, but no plan. 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5B5CA-08B9-265E-012B-C0D89A520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84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According to the 2022 National Survey of Children’s Health, of U.S. children ages 0–17, approximately 10.7% about 7.8 million, receive developmental special services.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091F-3706-F9EA-2E9B-CD811DE0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43A38-6BA5-8D82-06C2-D5D79D7B8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703FA-40AE-B2BF-C831-E03FB4106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These families face similar challenges, struggling with fragmented information and limited guidance and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46EC-CFD8-B4BB-9F20-862B656CF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9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7030A0"/>
                </a:solidFill>
              </a:rPr>
              <a:t>That’s why we built Genex. Genetics made practical.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7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Genex is an </a:t>
            </a:r>
            <a:r>
              <a:rPr lang="en-US" dirty="0"/>
              <a:t>AI-powered platform that unifies genetic and clinical data into one intelligent system. At its core lies a biomedical knowledge graph, enabling personalized insights through the </a:t>
            </a:r>
            <a:r>
              <a:rPr lang="en-US" b="1" dirty="0"/>
              <a:t>Genex App</a:t>
            </a:r>
            <a:r>
              <a:rPr lang="en-US" dirty="0"/>
              <a:t> and </a:t>
            </a:r>
            <a:r>
              <a:rPr lang="en-US" b="1" dirty="0"/>
              <a:t>Dashboard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7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 offers tailored care plans, 5–10-minute daily activities, progress tracking, and a multilingual, supportive community—free for families.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2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20E-A710-F05D-117C-909FDAF68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3B46A-8382-F061-750A-D0F86A29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C27A3-835E-F7E7-5A2B-4100F6F2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CEAD6-DDDF-9A04-C265-68CCBE21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97EA-5E52-752B-9DE6-41335451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830D-7C41-5F0A-7CC6-0958FE12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909C1-3108-DED9-75C5-8520A504B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1FCF-C204-CD4A-D740-313712F2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E9E3-209A-F020-5FA1-D13B83D3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857-E14E-0FF8-9B3D-A8FBA2D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D2578-349E-1E31-6A5E-30E73140C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BF396-37DF-C842-C993-5A27297BB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B979-1BBE-4434-8EEF-B1B7F0E8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25B26-3EE0-BC01-EE75-4979E1A0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93DF-6324-013F-7C9E-09FEBBAB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F455-B4EA-15C2-8692-D05DB435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571A-6530-E184-5E84-65A0C062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EC58E-8A54-1E73-BDB0-1D41A738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E525-7E32-4D20-89BD-66B9B6C7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8DC7-F395-7A67-52EE-306AE31B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B0E3-4BC0-CDA1-AEA8-23F5C36B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6118E-0F01-C17F-C441-EBBDDCEB2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7A33-121A-8E86-1902-D3EC4C99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AC81-1A2D-53F1-0891-0B5218E7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844D5-2401-8339-371B-4765F859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4E8D-7E63-03A1-0F92-C210B1F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7EFF-82F0-3FF5-1874-3893CBAB5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43E4-B12F-B8A4-884A-A6CF8D5AD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9784E-6991-814F-601F-D67978E2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FCF2A-3B9A-3E51-85FF-67064C3A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5096-9194-14A5-B3E4-A07A0559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5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CD91-1CA5-3208-02C8-20E829A8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2C08-BBF0-737D-43B0-F5437D511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8D038-C581-8B44-3A86-6F208D264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A9F10-CB3A-2E25-A8E8-838BBADF3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B9532-5730-4AD6-6686-440E371D5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EC555-8D3D-28D4-F951-E9234B7B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E7D-FD28-CEB0-311D-5AF8877C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DC37F-3CBF-6B56-67AB-86D808D2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A28D-A4E1-1A4F-5E32-F06E0233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C621-210C-1AEF-4C84-CA650609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3DBFA-5FC9-7FCE-46FB-4712BD1E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8FD44-E3DD-35B1-E91B-3CD1FDC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23AB0-A818-5F76-3738-73ECBDA0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377AD-45DD-5DCB-E816-F976DA9C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EFA83-9D2F-EBCC-7C08-7FAC6105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878-A120-D360-EB60-57344B1A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644A-2C28-D4C3-F6CB-075E8278E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5D7A-91CE-99E4-7E21-D3D90E268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CFC6A-AAEA-7916-8034-A6D9C7B2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04FE7-692A-DAD2-C363-501A2580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95E2E-1C56-13B6-B759-F9B844CF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FF3D-AF5F-BDA6-F3DF-8F0A7F0E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05F83-1370-0ABD-E2ED-02970B9AB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89A5D-5F63-C1D3-506A-A2D39FD90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24D85-80BC-C64A-9492-C3F12F1C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C4FC4-E2DF-4283-72E6-26CAEC7B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8A090-4574-11CD-CAE4-412510F2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56DCA-35C7-15E2-E3BE-D373E187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A744-D674-E5A5-516B-17ADDE9E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50AF3-298E-6B37-2886-3D5A8A10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DF65D-1EA3-B570-BF20-7A8F2AF48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099D-36F7-88FA-33A1-CC27F3C0D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1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3.sv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97DB1-1FEE-1E01-8278-D9A5979E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4943-8CCC-6DB1-816F-CFFE43C1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Typical Guides Fall Short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9FD96-BCF7-493E-F75B-AD50668F1794}"/>
              </a:ext>
            </a:extLst>
          </p:cNvPr>
          <p:cNvSpPr txBox="1"/>
          <p:nvPr/>
        </p:nvSpPr>
        <p:spPr>
          <a:xfrm>
            <a:off x="838199" y="1269260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7030A0"/>
              </a:buClr>
              <a:defRPr/>
            </a:pPr>
            <a:r>
              <a:rPr lang="en-US" sz="2400" dirty="0"/>
              <a:t>No book prepares you for the moment you realize your child’s milestones don’t match the page.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5EF85-6CE9-8143-0B90-C1CC0DE4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17" y="2720315"/>
            <a:ext cx="1248588" cy="1876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D0FEE-12AB-03EF-FD4A-83470207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83" y="2999482"/>
            <a:ext cx="1264545" cy="1876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73BEC-AE58-B92D-64CD-6D6EA5C0C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150" y="2809545"/>
            <a:ext cx="1614202" cy="1876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446556B-5E47-6CEC-26F1-570114CF1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611" y="3928120"/>
            <a:ext cx="1495391" cy="1748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2BF02-3220-B388-3456-A14A65E0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686" y="3430120"/>
            <a:ext cx="1436334" cy="1719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082C6-60D6-8E5B-AD87-F8A8620E9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634" y="2955732"/>
            <a:ext cx="1527417" cy="1828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332FB-2221-4300-9A11-1FCC2A882C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0056" y="3492366"/>
            <a:ext cx="1314546" cy="1876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1EC95-5104-6D05-91D6-E55202DA3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3815" y="4293766"/>
            <a:ext cx="1362131" cy="1956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52D96E6-0DBA-873E-1182-B4C4D783BC75}"/>
              </a:ext>
            </a:extLst>
          </p:cNvPr>
          <p:cNvSpPr/>
          <p:nvPr/>
        </p:nvSpPr>
        <p:spPr>
          <a:xfrm>
            <a:off x="6193347" y="2564234"/>
            <a:ext cx="2278761" cy="3042766"/>
          </a:xfrm>
          <a:prstGeom prst="mathMultiply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7" name="Picture 16" descr="A cartoon of a baby&#10;&#10;AI-generated content may be incorrect.">
            <a:extLst>
              <a:ext uri="{FF2B5EF4-FFF2-40B4-BE49-F238E27FC236}">
                <a16:creationId xmlns:a16="http://schemas.microsoft.com/office/drawing/2014/main" id="{81A29D8B-3AB4-BB7C-BF64-F181679CF0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40" y="2746480"/>
            <a:ext cx="2929880" cy="2929880"/>
          </a:xfrm>
          <a:prstGeom prst="rect">
            <a:avLst/>
          </a:prstGeom>
        </p:spPr>
      </p:pic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7B06F362-6D2B-6372-4D1E-B668D7B177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5207" y="2439441"/>
            <a:ext cx="1219029" cy="12190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51404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0204C2-F47C-5373-3ED5-DF766EF73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60" y="1963710"/>
            <a:ext cx="3944805" cy="46469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Offers: </a:t>
            </a:r>
          </a:p>
          <a:p>
            <a:r>
              <a:rPr lang="en-US" sz="2200" dirty="0"/>
              <a:t>Confidence-labeled Information</a:t>
            </a:r>
          </a:p>
          <a:p>
            <a:r>
              <a:rPr lang="en-US" sz="2200" dirty="0"/>
              <a:t>Visuals </a:t>
            </a:r>
          </a:p>
          <a:p>
            <a:r>
              <a:rPr lang="en-US" sz="2200" dirty="0"/>
              <a:t>Research lens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62ACC-AB92-97D2-1C30-8B1ABE610BA3}"/>
              </a:ext>
            </a:extLst>
          </p:cNvPr>
          <p:cNvSpPr txBox="1"/>
          <p:nvPr/>
        </p:nvSpPr>
        <p:spPr>
          <a:xfrm>
            <a:off x="468859" y="383148"/>
            <a:ext cx="7584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Introducing Genex – Dashboard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AB0EB8-DB8C-8E93-1028-19C29C9CA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13" name="Genetic Conditions Dashboard — Mozilla Firefox 2025-09-24 11-53-27">
            <a:hlinkClick r:id="" action="ppaction://media"/>
            <a:extLst>
              <a:ext uri="{FF2B5EF4-FFF2-40B4-BE49-F238E27FC236}">
                <a16:creationId xmlns:a16="http://schemas.microsoft.com/office/drawing/2014/main" id="{E467D984-42BC-EC30-2B7D-346D7FF43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1666" y="1277449"/>
            <a:ext cx="6201499" cy="3294546"/>
          </a:xfrm>
          <a:prstGeom prst="rect">
            <a:avLst/>
          </a:prstGeom>
        </p:spPr>
      </p:pic>
      <p:pic>
        <p:nvPicPr>
          <p:cNvPr id="14" name="Picture 13" descr="A cartoon of a person using a computer&#10;&#10;AI-generated content may be incorrect.">
            <a:extLst>
              <a:ext uri="{FF2B5EF4-FFF2-40B4-BE49-F238E27FC236}">
                <a16:creationId xmlns:a16="http://schemas.microsoft.com/office/drawing/2014/main" id="{8E6BE90F-E3F2-550C-2F2C-26CD27DDF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953" y="4491277"/>
            <a:ext cx="1577815" cy="2366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cartoon of a family with a baby&#10;&#10;AI-generated content may be incorrect.">
            <a:extLst>
              <a:ext uri="{FF2B5EF4-FFF2-40B4-BE49-F238E27FC236}">
                <a16:creationId xmlns:a16="http://schemas.microsoft.com/office/drawing/2014/main" id="{56577DC6-2A2A-CDF1-C7A7-2F48B46DEC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35611"/>
            <a:ext cx="2608861" cy="1739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1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1AEE16-1814-73F0-3125-0D610D6D1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519" y="2216383"/>
            <a:ext cx="4259623" cy="4195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Together we make care: </a:t>
            </a:r>
          </a:p>
          <a:p>
            <a:r>
              <a:rPr lang="en-US" sz="2200" dirty="0"/>
              <a:t>Simpler</a:t>
            </a:r>
          </a:p>
          <a:p>
            <a:r>
              <a:rPr lang="en-US" sz="2200" dirty="0"/>
              <a:t>Smarter </a:t>
            </a:r>
          </a:p>
          <a:p>
            <a:r>
              <a:rPr lang="en-US" sz="2200" dirty="0"/>
              <a:t>Supportive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ECD94-D6A0-BA51-EF7A-90F3F421D009}"/>
              </a:ext>
            </a:extLst>
          </p:cNvPr>
          <p:cNvSpPr txBox="1"/>
          <p:nvPr/>
        </p:nvSpPr>
        <p:spPr>
          <a:xfrm>
            <a:off x="694520" y="44647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</a:rPr>
              <a:t>GeneX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</a:p>
          <a:p>
            <a:r>
              <a:rPr lang="en-US" sz="4000" b="1" dirty="0">
                <a:solidFill>
                  <a:srgbClr val="7030A0"/>
                </a:solidFill>
              </a:rPr>
              <a:t>Genetics Made Practical</a:t>
            </a:r>
            <a:endParaRPr lang="en-US" sz="40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C2FB2-DE74-6148-9324-17E235B8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0BE68-75D0-0080-5111-3B1629429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75" y="1272337"/>
            <a:ext cx="2642017" cy="2642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group of kids playing outside&#10;&#10;AI-generated content may be incorrect.">
            <a:extLst>
              <a:ext uri="{FF2B5EF4-FFF2-40B4-BE49-F238E27FC236}">
                <a16:creationId xmlns:a16="http://schemas.microsoft.com/office/drawing/2014/main" id="{6957F442-4822-C53F-AA72-483960ACC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27" y="3054453"/>
            <a:ext cx="2923969" cy="1949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group of children playing in a sandbox&#10;&#10;AI-generated content may be incorrect.">
            <a:extLst>
              <a:ext uri="{FF2B5EF4-FFF2-40B4-BE49-F238E27FC236}">
                <a16:creationId xmlns:a16="http://schemas.microsoft.com/office/drawing/2014/main" id="{39EC974A-D1F3-CD61-4505-9C405DDFC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6379" y="4264654"/>
            <a:ext cx="2923970" cy="1949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8407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290496-91EB-69B0-E173-88A8AE5F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12" y="2275106"/>
            <a:ext cx="5634120" cy="1797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Scan the QR code.</a:t>
            </a:r>
          </a:p>
          <a:p>
            <a:pPr marL="0" indent="0">
              <a:buNone/>
            </a:pPr>
            <a:r>
              <a:rPr lang="en-US" sz="2400" dirty="0"/>
              <a:t>Join Emma’s family, and explore our free app today.</a:t>
            </a:r>
          </a:p>
        </p:txBody>
      </p:sp>
      <p:pic>
        <p:nvPicPr>
          <p:cNvPr id="5" name="Picture 4" descr="A logo with purple text&#10;&#10;AI-generated content may be incorrect.">
            <a:extLst>
              <a:ext uri="{FF2B5EF4-FFF2-40B4-BE49-F238E27FC236}">
                <a16:creationId xmlns:a16="http://schemas.microsoft.com/office/drawing/2014/main" id="{23A46F5F-E50B-1A80-6EB2-51F51441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12" y="1047072"/>
            <a:ext cx="3848322" cy="1797756"/>
          </a:xfrm>
          <a:prstGeom prst="rect">
            <a:avLst/>
          </a:prstGeom>
        </p:spPr>
      </p:pic>
      <p:pic>
        <p:nvPicPr>
          <p:cNvPr id="6" name="Picture 5" descr="A qr code with a dna logo&#10;&#10;AI-generated content may be incorrect.">
            <a:extLst>
              <a:ext uri="{FF2B5EF4-FFF2-40B4-BE49-F238E27FC236}">
                <a16:creationId xmlns:a16="http://schemas.microsoft.com/office/drawing/2014/main" id="{23902049-AF29-F801-A922-94BAA16D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72" y="2503337"/>
            <a:ext cx="3139051" cy="31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2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B080-E580-7248-939B-AE34E377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Emma was born, everything seemed fine.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AB5281-858D-F8F4-7474-C258DFED37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4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7030A0"/>
                </a:solidFill>
              </a:rPr>
              <a:t>Meet Emma</a:t>
            </a:r>
            <a:endParaRPr lang="en-US" sz="4000" dirty="0"/>
          </a:p>
        </p:txBody>
      </p:sp>
      <p:pic>
        <p:nvPicPr>
          <p:cNvPr id="5" name="Picture 4" descr="A cartoon of a baby&#10;&#10;AI-generated content may be incorrect.">
            <a:extLst>
              <a:ext uri="{FF2B5EF4-FFF2-40B4-BE49-F238E27FC236}">
                <a16:creationId xmlns:a16="http://schemas.microsoft.com/office/drawing/2014/main" id="{EE80E0D8-B752-DD9F-EB13-75E88A07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48" y="2746480"/>
            <a:ext cx="2929880" cy="29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8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7064-DDFD-4913-2ABE-2895ED3F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BDF24908-4B37-A919-ED78-5DBBF351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03" y="5522586"/>
            <a:ext cx="697964" cy="85306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CE5F3D7-98C3-83D0-0A46-09249E13C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627" y="5571419"/>
            <a:ext cx="861684" cy="85306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F03B4A2-BF94-064A-95E5-6E23CE7D7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75" y="4353069"/>
            <a:ext cx="965086" cy="63764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0762C93-0E47-9D2E-BBB1-EEB5B8AA2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290" y="4042805"/>
            <a:ext cx="965086" cy="99955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03E0083-3C87-8098-F162-94B5AA7A0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450" y="4031338"/>
            <a:ext cx="741049" cy="1068488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70B74F7-E9FE-7A81-E320-E6AAE0256BAB}"/>
              </a:ext>
            </a:extLst>
          </p:cNvPr>
          <p:cNvSpPr/>
          <p:nvPr/>
        </p:nvSpPr>
        <p:spPr>
          <a:xfrm>
            <a:off x="242098" y="5151680"/>
            <a:ext cx="6381401" cy="45719"/>
          </a:xfrm>
          <a:prstGeom prst="rect">
            <a:avLst/>
          </a:prstGeom>
          <a:solidFill>
            <a:srgbClr val="DC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FF0572C-38BF-E41D-CC5A-C39171CEAEAF}"/>
              </a:ext>
            </a:extLst>
          </p:cNvPr>
          <p:cNvSpPr/>
          <p:nvPr/>
        </p:nvSpPr>
        <p:spPr>
          <a:xfrm>
            <a:off x="698428" y="502000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FD24D2-D8A9-EFFE-7F50-9CBCD77937C4}"/>
              </a:ext>
            </a:extLst>
          </p:cNvPr>
          <p:cNvSpPr txBox="1"/>
          <p:nvPr/>
        </p:nvSpPr>
        <p:spPr>
          <a:xfrm>
            <a:off x="380618" y="5353693"/>
            <a:ext cx="1261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Birth</a:t>
            </a:r>
            <a:endParaRPr sz="200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6E90E04-88C8-0AC3-20C7-87653278DA5F}"/>
              </a:ext>
            </a:extLst>
          </p:cNvPr>
          <p:cNvSpPr/>
          <p:nvPr/>
        </p:nvSpPr>
        <p:spPr>
          <a:xfrm>
            <a:off x="1667754" y="499703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27A445A-F687-BF47-EE82-601A25E4C0F2}"/>
              </a:ext>
            </a:extLst>
          </p:cNvPr>
          <p:cNvSpPr txBox="1"/>
          <p:nvPr/>
        </p:nvSpPr>
        <p:spPr>
          <a:xfrm>
            <a:off x="1440164" y="535369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2m</a:t>
            </a:r>
            <a:endParaRPr sz="20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B93C81E-96AD-1CF9-BC1E-2CA2FDA7656A}"/>
              </a:ext>
            </a:extLst>
          </p:cNvPr>
          <p:cNvSpPr/>
          <p:nvPr/>
        </p:nvSpPr>
        <p:spPr>
          <a:xfrm>
            <a:off x="2783453" y="4994234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A92E720-EFFE-C4A1-89BB-8BE3E474B760}"/>
              </a:ext>
            </a:extLst>
          </p:cNvPr>
          <p:cNvSpPr txBox="1"/>
          <p:nvPr/>
        </p:nvSpPr>
        <p:spPr>
          <a:xfrm>
            <a:off x="2684818" y="534823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4m</a:t>
            </a:r>
            <a:endParaRPr sz="20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AAE9F4B-F1AD-2AD1-EFF4-B781267E1953}"/>
              </a:ext>
            </a:extLst>
          </p:cNvPr>
          <p:cNvSpPr/>
          <p:nvPr/>
        </p:nvSpPr>
        <p:spPr>
          <a:xfrm>
            <a:off x="3802586" y="501705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B02021-48CE-3734-672E-21E93F965A31}"/>
              </a:ext>
            </a:extLst>
          </p:cNvPr>
          <p:cNvSpPr txBox="1"/>
          <p:nvPr/>
        </p:nvSpPr>
        <p:spPr>
          <a:xfrm>
            <a:off x="3618959" y="5369091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6m</a:t>
            </a:r>
            <a:endParaRPr sz="200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E25F158-F616-F757-3E01-8953E6707B99}"/>
              </a:ext>
            </a:extLst>
          </p:cNvPr>
          <p:cNvSpPr/>
          <p:nvPr/>
        </p:nvSpPr>
        <p:spPr>
          <a:xfrm>
            <a:off x="4777689" y="5033067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D6F65A0-70F9-5447-9205-EDA79D5D30BB}"/>
              </a:ext>
            </a:extLst>
          </p:cNvPr>
          <p:cNvSpPr txBox="1"/>
          <p:nvPr/>
        </p:nvSpPr>
        <p:spPr>
          <a:xfrm>
            <a:off x="4635204" y="533892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8m</a:t>
            </a:r>
            <a:endParaRPr sz="200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C541E46-8E41-CB88-9C50-171732B8AF01}"/>
              </a:ext>
            </a:extLst>
          </p:cNvPr>
          <p:cNvSpPr/>
          <p:nvPr/>
        </p:nvSpPr>
        <p:spPr>
          <a:xfrm>
            <a:off x="5827145" y="5033068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F6B40D-37B0-BEE6-21BF-21D9E088B195}"/>
              </a:ext>
            </a:extLst>
          </p:cNvPr>
          <p:cNvSpPr txBox="1"/>
          <p:nvPr/>
        </p:nvSpPr>
        <p:spPr>
          <a:xfrm>
            <a:off x="5592821" y="5369091"/>
            <a:ext cx="777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10m</a:t>
            </a:r>
            <a:endParaRPr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234B9-330A-CA5C-CA3E-59788DC5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Meet Emma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9DC5B-C8A9-91F2-FB37-1B064AD2A52E}"/>
              </a:ext>
            </a:extLst>
          </p:cNvPr>
          <p:cNvSpPr txBox="1"/>
          <p:nvPr/>
        </p:nvSpPr>
        <p:spPr>
          <a:xfrm>
            <a:off x="838200" y="1269260"/>
            <a:ext cx="79088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When Emma was born, everything seemed fine.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As months passed, she wasn’t reaching milestones.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Parents felt worried and lost.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They learned Emma had Down syndrome.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 diagnosis brought clarity but no plan.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 descr="A person and person with a baby&#10;&#10;AI-generated content may be incorrect.">
            <a:extLst>
              <a:ext uri="{FF2B5EF4-FFF2-40B4-BE49-F238E27FC236}">
                <a16:creationId xmlns:a16="http://schemas.microsoft.com/office/drawing/2014/main" id="{77285302-7768-DDAD-C219-D8466F235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60" y="1055332"/>
            <a:ext cx="3164890" cy="474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1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9043-5321-A7E9-5BE0-0CC74037F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cartoon of a doctor and a couple of people&#10;&#10;AI-generated content may be incorrect.">
            <a:extLst>
              <a:ext uri="{FF2B5EF4-FFF2-40B4-BE49-F238E27FC236}">
                <a16:creationId xmlns:a16="http://schemas.microsoft.com/office/drawing/2014/main" id="{E9E9BA03-9B51-84A7-AC50-7ED6F483F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85" y="1083041"/>
            <a:ext cx="8746759" cy="5831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0BDC4-CAC7-7424-AD9A-B02D0719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8" y="136604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Diagnosis -&gt; Clarity but no Plan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703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E4B9-0CF8-E5FF-BFF7-B4811D0A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5643" cy="1325563"/>
          </a:xfrm>
        </p:spPr>
        <p:txBody>
          <a:bodyPr/>
          <a:lstStyle/>
          <a:p>
            <a:r>
              <a:rPr lang="en-US" sz="4000" b="1" dirty="0">
                <a:solidFill>
                  <a:srgbClr val="7030A0"/>
                </a:solidFill>
              </a:rPr>
              <a:t>Emma’s Story Is Just One of Millions</a:t>
            </a:r>
          </a:p>
        </p:txBody>
      </p:sp>
      <p:pic>
        <p:nvPicPr>
          <p:cNvPr id="5" name="Picture 4" descr="A group of children playing on a playground&#10;&#10;AI-generated content may be incorrect.">
            <a:extLst>
              <a:ext uri="{FF2B5EF4-FFF2-40B4-BE49-F238E27FC236}">
                <a16:creationId xmlns:a16="http://schemas.microsoft.com/office/drawing/2014/main" id="{D35E07D0-DEEB-AEAA-F4EB-92E342D6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108" y="365125"/>
            <a:ext cx="2913947" cy="171127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E542027-B95C-8829-9A57-319196B69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775968"/>
              </p:ext>
            </p:extLst>
          </p:nvPr>
        </p:nvGraphicFramePr>
        <p:xfrm>
          <a:off x="2032000" y="1868549"/>
          <a:ext cx="6557364" cy="4624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042FDD-4B9A-AB80-F3EE-08E2FAEAED71}"/>
              </a:ext>
            </a:extLst>
          </p:cNvPr>
          <p:cNvSpPr txBox="1"/>
          <p:nvPr/>
        </p:nvSpPr>
        <p:spPr>
          <a:xfrm>
            <a:off x="2970981" y="2776747"/>
            <a:ext cx="145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73 million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3A4FC-0C19-F128-E96F-9CCC57EA295B}"/>
              </a:ext>
            </a:extLst>
          </p:cNvPr>
          <p:cNvSpPr txBox="1"/>
          <p:nvPr/>
        </p:nvSpPr>
        <p:spPr>
          <a:xfrm>
            <a:off x="4823279" y="4501964"/>
            <a:ext cx="145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7.8 million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4C075-2CD4-CED3-00C3-7F5AE79B27BC}"/>
              </a:ext>
            </a:extLst>
          </p:cNvPr>
          <p:cNvSpPr txBox="1"/>
          <p:nvPr/>
        </p:nvSpPr>
        <p:spPr>
          <a:xfrm>
            <a:off x="7132390" y="4731093"/>
            <a:ext cx="145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??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D66D721-F1D2-2632-7749-EABC99E90D6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427955" y="2961413"/>
            <a:ext cx="1123810" cy="1219298"/>
          </a:xfrm>
          <a:prstGeom prst="curved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AE2FB7-B86C-EED4-4E24-D139D7400037}"/>
              </a:ext>
            </a:extLst>
          </p:cNvPr>
          <p:cNvSpPr txBox="1"/>
          <p:nvPr/>
        </p:nvSpPr>
        <p:spPr>
          <a:xfrm>
            <a:off x="5183263" y="2961413"/>
            <a:ext cx="91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10.7%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9A11022F-E40A-666D-EBED-BE238DCC31C7}"/>
              </a:ext>
            </a:extLst>
          </p:cNvPr>
          <p:cNvCxnSpPr>
            <a:cxnSpLocks/>
          </p:cNvCxnSpPr>
          <p:nvPr/>
        </p:nvCxnSpPr>
        <p:spPr>
          <a:xfrm>
            <a:off x="5639631" y="4324103"/>
            <a:ext cx="1660579" cy="406990"/>
          </a:xfrm>
          <a:prstGeom prst="curvedConnector3">
            <a:avLst>
              <a:gd name="adj1" fmla="val 96941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314198-24F9-721F-6E37-330DC3A143F8}"/>
              </a:ext>
            </a:extLst>
          </p:cNvPr>
          <p:cNvSpPr txBox="1"/>
          <p:nvPr/>
        </p:nvSpPr>
        <p:spPr>
          <a:xfrm>
            <a:off x="6335217" y="3929137"/>
            <a:ext cx="91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2952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CDBEA-1E7B-F434-0884-3CB84BF0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4815-D465-0FE9-9EEC-DAF95E48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56"/>
            <a:ext cx="10515600" cy="6712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A Shared Struggle </a:t>
            </a:r>
            <a:endParaRPr lang="en-US" sz="40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1722D87-2F16-365D-2360-99A455EA02E0}"/>
              </a:ext>
            </a:extLst>
          </p:cNvPr>
          <p:cNvGraphicFramePr>
            <a:graphicFrameLocks/>
          </p:cNvGraphicFramePr>
          <p:nvPr/>
        </p:nvGraphicFramePr>
        <p:xfrm>
          <a:off x="653143" y="2213915"/>
          <a:ext cx="5005785" cy="43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E4FA2E75-3307-994F-0E9D-06B0C9E4F945}"/>
              </a:ext>
            </a:extLst>
          </p:cNvPr>
          <p:cNvSpPr/>
          <p:nvPr/>
        </p:nvSpPr>
        <p:spPr>
          <a:xfrm>
            <a:off x="1145473" y="1358107"/>
            <a:ext cx="914401" cy="1166625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2BC93844-798D-45F3-1AF2-AE7354DA8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5473" y="1469952"/>
            <a:ext cx="786532" cy="7865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B071B3-C1EE-831C-C96D-3DBDF368D0FB}"/>
              </a:ext>
            </a:extLst>
          </p:cNvPr>
          <p:cNvGrpSpPr/>
          <p:nvPr/>
        </p:nvGrpSpPr>
        <p:grpSpPr>
          <a:xfrm>
            <a:off x="2375582" y="1485047"/>
            <a:ext cx="2189074" cy="671201"/>
            <a:chOff x="1722433" y="543885"/>
            <a:chExt cx="2189074" cy="671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2EBCEA-9D54-7909-9860-D2789AC837BF}"/>
                </a:ext>
              </a:extLst>
            </p:cNvPr>
            <p:cNvSpPr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3B4E31-4E2C-CC60-4C88-1FDC18287619}"/>
                </a:ext>
              </a:extLst>
            </p:cNvPr>
            <p:cNvSpPr txBox="1"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b="0" kern="1200" dirty="0" err="1"/>
                <a:t>MiLLIONS</a:t>
              </a:r>
              <a:r>
                <a:rPr lang="en-US" sz="2000" b="0" kern="1200" dirty="0"/>
                <a:t> OF FAMILIES</a:t>
              </a:r>
            </a:p>
          </p:txBody>
        </p:sp>
      </p:grp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B3F26F74-0030-13BC-3AEF-199A04EF2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88" y="674558"/>
            <a:ext cx="4311511" cy="5879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531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82BD-7158-904D-C2F7-C81979C4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That’s why we built Genex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8FC5B-76EA-182E-03FE-D179B792F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994" y="2375298"/>
            <a:ext cx="5134770" cy="23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1265E84-2CC6-A145-9213-8C42F57DBD1F}"/>
              </a:ext>
            </a:extLst>
          </p:cNvPr>
          <p:cNvSpPr/>
          <p:nvPr/>
        </p:nvSpPr>
        <p:spPr>
          <a:xfrm>
            <a:off x="365760" y="2063863"/>
            <a:ext cx="3729752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5B82E-2294-E9B1-07EB-F0B66EEB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Genex – Technology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7773-F4D7-3FDA-9173-97DEC343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810532"/>
          </a:xfrm>
        </p:spPr>
        <p:txBody>
          <a:bodyPr/>
          <a:lstStyle/>
          <a:p>
            <a:r>
              <a:rPr lang="en-US" dirty="0"/>
              <a:t>An AI care framework that learns with every family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9F28B-93A3-D1AC-6C2E-34F49B05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717" y="1912959"/>
            <a:ext cx="1422116" cy="2229408"/>
          </a:xfrm>
          <a:prstGeom prst="rect">
            <a:avLst/>
          </a:prstGeom>
          <a:ln>
            <a:noFill/>
          </a:ln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3365D68F-C5E1-8889-1C8E-72A928E8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9765" y="3889161"/>
            <a:ext cx="2671296" cy="267129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3B35DE0-E617-5544-738C-82A20B0AA157}"/>
              </a:ext>
            </a:extLst>
          </p:cNvPr>
          <p:cNvSpPr/>
          <p:nvPr/>
        </p:nvSpPr>
        <p:spPr>
          <a:xfrm>
            <a:off x="4571572" y="2175705"/>
            <a:ext cx="4241630" cy="402409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r>
              <a:rPr lang="en-US" sz="2200" b="1" dirty="0">
                <a:solidFill>
                  <a:srgbClr val="7030A0"/>
                </a:solidFill>
              </a:rPr>
              <a:t>               Genex Core AI</a:t>
            </a: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997FC-626A-3095-8D76-E2A09E56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423" y="4376561"/>
            <a:ext cx="1692040" cy="1038882"/>
          </a:xfrm>
          <a:prstGeom prst="rect">
            <a:avLst/>
          </a:prstGeom>
        </p:spPr>
      </p:pic>
      <p:pic>
        <p:nvPicPr>
          <p:cNvPr id="9" name="Graphic 8" descr="Network outline">
            <a:extLst>
              <a:ext uri="{FF2B5EF4-FFF2-40B4-BE49-F238E27FC236}">
                <a16:creationId xmlns:a16="http://schemas.microsoft.com/office/drawing/2014/main" id="{40BD5C71-CF47-7CDE-CFBE-DA38E58FB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5299" y="3083370"/>
            <a:ext cx="793751" cy="793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EB2315-A2F2-53CE-49F6-CBB81F83EA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1801" y="4319201"/>
            <a:ext cx="1380623" cy="119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B74D50-B610-29F9-A867-D7886818BEFC}"/>
              </a:ext>
            </a:extLst>
          </p:cNvPr>
          <p:cNvSpPr txBox="1"/>
          <p:nvPr/>
        </p:nvSpPr>
        <p:spPr>
          <a:xfrm>
            <a:off x="5892870" y="3730230"/>
            <a:ext cx="1386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Knowledge Graphs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871FA4-618C-349B-551E-12DE6CEE9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3238" y="2294500"/>
            <a:ext cx="784800" cy="1356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EDE9FB-16DE-A197-BDEC-7F14D94AB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785" y="4562374"/>
            <a:ext cx="1311624" cy="976917"/>
          </a:xfrm>
          <a:prstGeom prst="rect">
            <a:avLst/>
          </a:prstGeom>
        </p:spPr>
      </p:pic>
      <p:pic>
        <p:nvPicPr>
          <p:cNvPr id="25" name="Picture 24" descr="A purple and blue gear with a letter&#10;&#10;AI-generated content may be incorrect.">
            <a:extLst>
              <a:ext uri="{FF2B5EF4-FFF2-40B4-BE49-F238E27FC236}">
                <a16:creationId xmlns:a16="http://schemas.microsoft.com/office/drawing/2014/main" id="{FF01FDEB-53C3-8E8D-D0C2-0DF4C61FB9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0" y="2431303"/>
            <a:ext cx="714428" cy="7144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7738C1E-4AB5-83B2-29C3-08BF46AF11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289" y="2271796"/>
            <a:ext cx="1495425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E84B82-7107-C07E-B554-3179116E47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34807" y="2317433"/>
            <a:ext cx="1075363" cy="1060109"/>
          </a:xfrm>
          <a:prstGeom prst="rect">
            <a:avLst/>
          </a:prstGeom>
        </p:spPr>
      </p:pic>
      <p:pic>
        <p:nvPicPr>
          <p:cNvPr id="17" name="Graphic 16" descr="DNA with solid fill">
            <a:extLst>
              <a:ext uri="{FF2B5EF4-FFF2-40B4-BE49-F238E27FC236}">
                <a16:creationId xmlns:a16="http://schemas.microsoft.com/office/drawing/2014/main" id="{E7C3F1DE-1DFF-78E2-9C3B-7B2007ADF2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2498" y="3580648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B2A9F0D-0F91-305D-2F85-A2F507FECB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2876" y="3531066"/>
            <a:ext cx="1263087" cy="12918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49329-2B6C-C03C-8950-8E47428BF7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1005" y="4942027"/>
            <a:ext cx="2009460" cy="12843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1CD183-DBFD-7013-E0ED-F659376B37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5474" y="4917614"/>
            <a:ext cx="1085949" cy="140809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0B559E-ED7E-AA22-D20A-F929F17E1414}"/>
              </a:ext>
            </a:extLst>
          </p:cNvPr>
          <p:cNvSpPr/>
          <p:nvPr/>
        </p:nvSpPr>
        <p:spPr>
          <a:xfrm>
            <a:off x="9230789" y="1833201"/>
            <a:ext cx="2771101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4E88CA7-809B-2198-D0D4-DA61A35B63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7" y="2361204"/>
            <a:ext cx="436260" cy="4362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179ED3-2E02-DD6D-E4A7-0C11B69A44A8}"/>
              </a:ext>
            </a:extLst>
          </p:cNvPr>
          <p:cNvCxnSpPr>
            <a:cxnSpLocks/>
          </p:cNvCxnSpPr>
          <p:nvPr/>
        </p:nvCxnSpPr>
        <p:spPr>
          <a:xfrm>
            <a:off x="3707675" y="2953703"/>
            <a:ext cx="693187" cy="671018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0A5325-A76B-A717-55FE-FB1E4643F524}"/>
              </a:ext>
            </a:extLst>
          </p:cNvPr>
          <p:cNvCxnSpPr>
            <a:cxnSpLocks/>
          </p:cNvCxnSpPr>
          <p:nvPr/>
        </p:nvCxnSpPr>
        <p:spPr>
          <a:xfrm flipV="1">
            <a:off x="1275995" y="3915777"/>
            <a:ext cx="2949484" cy="97971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4225F7-5C71-2591-569A-385BD725151F}"/>
              </a:ext>
            </a:extLst>
          </p:cNvPr>
          <p:cNvCxnSpPr>
            <a:cxnSpLocks/>
          </p:cNvCxnSpPr>
          <p:nvPr/>
        </p:nvCxnSpPr>
        <p:spPr>
          <a:xfrm flipV="1">
            <a:off x="3430295" y="4029409"/>
            <a:ext cx="910931" cy="295571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76DB3F-0E8C-1560-1A65-A343EC735D88}"/>
              </a:ext>
            </a:extLst>
          </p:cNvPr>
          <p:cNvCxnSpPr>
            <a:cxnSpLocks/>
          </p:cNvCxnSpPr>
          <p:nvPr/>
        </p:nvCxnSpPr>
        <p:spPr>
          <a:xfrm flipV="1">
            <a:off x="1879214" y="4265747"/>
            <a:ext cx="2423036" cy="1355336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DC17F-E007-F37B-FFA8-279116380F36}"/>
              </a:ext>
            </a:extLst>
          </p:cNvPr>
          <p:cNvCxnSpPr>
            <a:cxnSpLocks/>
          </p:cNvCxnSpPr>
          <p:nvPr/>
        </p:nvCxnSpPr>
        <p:spPr>
          <a:xfrm flipV="1">
            <a:off x="3683356" y="4334962"/>
            <a:ext cx="753869" cy="139185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5AC011-3A7E-295D-A036-CF73C6E0C790}"/>
              </a:ext>
            </a:extLst>
          </p:cNvPr>
          <p:cNvCxnSpPr>
            <a:cxnSpLocks/>
          </p:cNvCxnSpPr>
          <p:nvPr/>
        </p:nvCxnSpPr>
        <p:spPr>
          <a:xfrm>
            <a:off x="2238219" y="3056022"/>
            <a:ext cx="2225809" cy="757436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6581B1-5628-14CE-866D-8E8A81B5543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766582" y="3027663"/>
            <a:ext cx="1031135" cy="523134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288F64-6E2F-9039-460A-593821AF349F}"/>
              </a:ext>
            </a:extLst>
          </p:cNvPr>
          <p:cNvCxnSpPr>
            <a:cxnSpLocks/>
          </p:cNvCxnSpPr>
          <p:nvPr/>
        </p:nvCxnSpPr>
        <p:spPr>
          <a:xfrm>
            <a:off x="8766582" y="4719281"/>
            <a:ext cx="832723" cy="386886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43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838200" y="552741"/>
            <a:ext cx="3999971" cy="1690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Introducing Genex –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475"/>
            <a:ext cx="3999971" cy="37218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Care plans </a:t>
            </a:r>
          </a:p>
          <a:p>
            <a:r>
              <a:rPr lang="en-US" sz="2000" dirty="0"/>
              <a:t>Daily activities</a:t>
            </a:r>
          </a:p>
          <a:p>
            <a:r>
              <a:rPr lang="en-US" sz="2000" dirty="0"/>
              <a:t>Reminders </a:t>
            </a:r>
          </a:p>
          <a:p>
            <a:r>
              <a:rPr lang="en-US" sz="2000" dirty="0"/>
              <a:t>Progress tracking</a:t>
            </a:r>
          </a:p>
          <a:p>
            <a:r>
              <a:rPr lang="en-US" sz="2000" dirty="0"/>
              <a:t>Community</a:t>
            </a:r>
          </a:p>
          <a:p>
            <a:r>
              <a:rPr lang="en-US" sz="2000" dirty="0"/>
              <a:t>Multilingual </a:t>
            </a:r>
          </a:p>
          <a:p>
            <a:r>
              <a:rPr lang="en-US" sz="2000" dirty="0"/>
              <a:t>Free</a:t>
            </a:r>
          </a:p>
          <a:p>
            <a:endParaRPr lang="en-US" sz="2000" dirty="0"/>
          </a:p>
          <a:p>
            <a:pPr marL="0"/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FF43F0-92A6-3C70-9140-D90CB00AC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87" y="1758403"/>
            <a:ext cx="1923812" cy="1284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enetics Care App — Mozilla Firefox 2025-10-09 09-13-57">
            <a:hlinkClick r:id="" action="ppaction://media"/>
            <a:extLst>
              <a:ext uri="{FF2B5EF4-FFF2-40B4-BE49-F238E27FC236}">
                <a16:creationId xmlns:a16="http://schemas.microsoft.com/office/drawing/2014/main" id="{C3EECC8A-DADD-BF1D-8DAC-8DB52C4CE3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70" end="3487.2"/>
                </p14:media>
              </p:ext>
            </p:extLst>
          </p:nvPr>
        </p:nvPicPr>
        <p:blipFill>
          <a:blip r:embed="rId6"/>
          <a:srcRect l="36072" t="13418" r="37618" b="-140"/>
          <a:stretch>
            <a:fillRect/>
          </a:stretch>
        </p:blipFill>
        <p:spPr>
          <a:xfrm>
            <a:off x="4972420" y="552741"/>
            <a:ext cx="3338019" cy="58589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C5AA2-7D5C-3916-19BE-DCBA7C37C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561" y="2176553"/>
            <a:ext cx="1409468" cy="21115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 descr="A cartoon of a child and child sitting on a chair holding a phone&#10;&#10;AI-generated content may be incorrect.">
            <a:extLst>
              <a:ext uri="{FF2B5EF4-FFF2-40B4-BE49-F238E27FC236}">
                <a16:creationId xmlns:a16="http://schemas.microsoft.com/office/drawing/2014/main" id="{32C5A6D1-8109-985D-EE99-63E3DDB8C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19" y="3042547"/>
            <a:ext cx="1287417" cy="19287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AB33A-F322-1F72-6CBA-C9E258361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490" y="4370228"/>
            <a:ext cx="1650314" cy="15033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4182</TotalTime>
  <Words>452</Words>
  <Application>Microsoft Office PowerPoint</Application>
  <PresentationFormat>Widescreen</PresentationFormat>
  <Paragraphs>88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Typical Guides Fall Short</vt:lpstr>
      <vt:lpstr>PowerPoint Presentation</vt:lpstr>
      <vt:lpstr>Meet Emma</vt:lpstr>
      <vt:lpstr>Diagnosis -&gt; Clarity but no Plan</vt:lpstr>
      <vt:lpstr>Emma’s Story Is Just One of Millions</vt:lpstr>
      <vt:lpstr>A Shared Struggle </vt:lpstr>
      <vt:lpstr>That’s why we built Genex </vt:lpstr>
      <vt:lpstr>Genex – Technology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Soltanizadeh</dc:creator>
  <cp:lastModifiedBy>Sara Soltanizadeh</cp:lastModifiedBy>
  <cp:revision>32</cp:revision>
  <dcterms:created xsi:type="dcterms:W3CDTF">2025-09-23T16:18:55Z</dcterms:created>
  <dcterms:modified xsi:type="dcterms:W3CDTF">2025-12-02T18:06:18Z</dcterms:modified>
</cp:coreProperties>
</file>